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545DD-D840-5E43-AA64-683714793032}" v="13" dt="2022-01-04T12:19:29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658"/>
    <p:restoredTop sz="95196"/>
  </p:normalViewPr>
  <p:slideViewPr>
    <p:cSldViewPr snapToGrid="0" snapToObjects="1">
      <p:cViewPr varScale="1">
        <p:scale>
          <a:sx n="111" d="100"/>
          <a:sy n="111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eddell" userId="110a65c0-6997-4f02-b73d-02d85271eaf3" providerId="ADAL" clId="{329545DD-D840-5E43-AA64-683714793032}"/>
    <pc:docChg chg="modSld modMainMaster">
      <pc:chgData name="Ben Weddell" userId="110a65c0-6997-4f02-b73d-02d85271eaf3" providerId="ADAL" clId="{329545DD-D840-5E43-AA64-683714793032}" dt="2022-01-04T12:19:29.191" v="12"/>
      <pc:docMkLst>
        <pc:docMk/>
      </pc:docMkLst>
      <pc:sldChg chg="setBg">
        <pc:chgData name="Ben Weddell" userId="110a65c0-6997-4f02-b73d-02d85271eaf3" providerId="ADAL" clId="{329545DD-D840-5E43-AA64-683714793032}" dt="2022-01-04T12:19:29.191" v="12"/>
        <pc:sldMkLst>
          <pc:docMk/>
          <pc:sldMk cId="1946503578" sldId="256"/>
        </pc:sldMkLst>
      </pc:sldChg>
      <pc:sldMasterChg chg="setBg modSldLayout">
        <pc:chgData name="Ben Weddell" userId="110a65c0-6997-4f02-b73d-02d85271eaf3" providerId="ADAL" clId="{329545DD-D840-5E43-AA64-683714793032}" dt="2022-01-04T12:19:18.343" v="7"/>
        <pc:sldMasterMkLst>
          <pc:docMk/>
          <pc:sldMasterMk cId="1655533694" sldId="2147483648"/>
        </pc:sldMasterMkLst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2492016334" sldId="2147483649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2497961605" sldId="2147483650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2270532094" sldId="2147483651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2171197913" sldId="2147483652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1290407696" sldId="2147483653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423598102" sldId="2147483654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3129507446" sldId="2147483655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3178828153" sldId="2147483656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2978181178" sldId="2147483657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290554410" sldId="2147483658"/>
          </pc:sldLayoutMkLst>
        </pc:sldLayoutChg>
        <pc:sldLayoutChg chg="setBg">
          <pc:chgData name="Ben Weddell" userId="110a65c0-6997-4f02-b73d-02d85271eaf3" providerId="ADAL" clId="{329545DD-D840-5E43-AA64-683714793032}" dt="2022-01-04T12:19:18.343" v="7"/>
          <pc:sldLayoutMkLst>
            <pc:docMk/>
            <pc:sldMasterMk cId="1655533694" sldId="2147483648"/>
            <pc:sldLayoutMk cId="202328943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D712-938D-2040-96F7-60F595DF8181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0359-C207-6640-A7AC-E2FA81CA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9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27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636D-E179-954F-AA57-88513786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74487-C1A6-C84B-887D-8206BB48F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6459-4ACE-D24F-B4BC-4EFBDF04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76A3-B115-2141-94EB-CE9C60DF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A4E7-49F1-7843-835A-A1544F3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0DA4-0116-C14F-9C32-28626A18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808A-3966-CB42-8A21-440BAA71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1DA8-A3C7-9347-A76D-412E60BE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F6C5-BC2D-BC4C-9404-6298A99E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F3B-C359-FA44-A1E5-4E9CB645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EA35E-535A-BB40-AA7B-18C6E47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03598-D9AF-DC4B-8FA3-09E5A8D0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E925-CE1F-134E-988E-391ACD92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DD87-D49A-C64A-A71E-2F9EA7F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F3FB-2596-7349-A0E9-CFAA2FDB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0EF7-1B91-3A4A-972A-3352E88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DC4A-2F5B-6F44-AB62-4EC9DB3D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F309-7C5F-6A46-B911-96BC011E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9BA8-CDBB-B54C-82A7-ED72ED74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9291-92A3-D847-9C14-5E89C76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B324-FB8D-1B47-A966-BA9C019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6238-DC21-C346-9E6C-9D72A88D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4E14-D927-7A40-9F4C-5EBAA386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0FF6-2F5E-524E-A623-11E206F8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E4C4-6D2B-664B-BBC6-FA8BEF3D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A545-FEE9-8D40-B24B-128F009F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4B16-F41B-0840-8323-AD8D4F0B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371BB-A35B-4744-B2CE-D6D5DA05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831B-A168-E44B-875E-9DD121B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1D386-0EF5-654D-872E-3E311B49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4C2F-FF36-A84B-8098-9DD904C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3182-A72F-4E4C-B0B0-17D5ABC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389A-1204-2148-A069-D8527B5C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A60BD-20E0-3448-B4CA-BD8E4B3E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7990C-A1AB-E849-A102-9621AFB3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909C1-C6B4-0141-9C60-CB1F61B06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261F5-03C3-1541-832E-6D855C64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7FC53-3478-154E-87F9-27C290EE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1A316-8E37-8F44-BEBE-76AAF59D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A82-87CE-0441-9E7A-FDBE2704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BEA6C-2CF7-C64C-9914-976683B5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57AFC-B659-5746-98D3-74410BE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C87E-5286-D94C-9E39-886450F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0E023-70CE-8448-9CC2-5F84BDE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81C9-0CDD-D746-911F-DD5E7FA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6549-AA93-1744-9F1A-8A8AC218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4A83-8934-AD44-AD65-F4C28CF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B860-CD31-114D-86CA-4E2C3623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C0197-BA88-5C45-983C-6EDAB4DC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895B-2B3D-4742-9292-5D1BAAF7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ED0F0-491D-3A44-B574-C7DB1C77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2E81-1A85-114F-BC63-89D940B0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7379-E281-D346-AB21-28E1C302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5177A-9D2D-5E4C-8D89-3C410213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5AE-9405-CB44-9BF2-25EDFBD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17E0-E293-F649-A8A5-66B890EC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6663F-DF17-3C4F-A051-D1F5D7BD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C00B-4FE2-3943-9FD5-177CC647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8679-7903-6946-921A-7F9CE629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E97C-4B48-E348-86A5-39E12C4B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91A4-8493-404C-815A-616FA4E04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4AD4-B9BA-EE40-9C55-77C58C195B73}" type="datetimeFigureOut">
              <a:rPr lang="en-US" smtClean="0"/>
              <a:t>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C345-D9FE-A44C-AA4B-21CA480C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C570-6E9B-2F46-BF47-A1FE9DD7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hidden="1">
            <a:extLst>
              <a:ext uri="{FF2B5EF4-FFF2-40B4-BE49-F238E27FC236}">
                <a16:creationId xmlns:a16="http://schemas.microsoft.com/office/drawing/2014/main" id="{38673833-5D72-7F4A-B8F8-9B5F62363582}"/>
              </a:ext>
            </a:extLst>
          </p:cNvPr>
          <p:cNvGrpSpPr/>
          <p:nvPr/>
        </p:nvGrpSpPr>
        <p:grpSpPr>
          <a:xfrm>
            <a:off x="28830" y="851891"/>
            <a:ext cx="12163170" cy="6006109"/>
            <a:chOff x="28830" y="851891"/>
            <a:chExt cx="12163170" cy="6006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1C3351-48E6-4C4C-ADD4-6C718D89EE7A}"/>
                </a:ext>
              </a:extLst>
            </p:cNvPr>
            <p:cNvGrpSpPr/>
            <p:nvPr/>
          </p:nvGrpSpPr>
          <p:grpSpPr>
            <a:xfrm>
              <a:off x="28830" y="851891"/>
              <a:ext cx="12163170" cy="6006109"/>
              <a:chOff x="-49428" y="345267"/>
              <a:chExt cx="12163170" cy="600206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0992ECD-13D9-CA4B-ADCF-F190AF29A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883" b="98198" l="12324" r="98944">
                            <a14:foregroundMark x1="58568" y1="25045" x2="63028" y2="26126"/>
                            <a14:foregroundMark x1="61972" y1="24144" x2="73709" y2="21802"/>
                            <a14:foregroundMark x1="73709" y1="22523" x2="94484" y2="25766"/>
                            <a14:foregroundMark x1="74648" y1="19099" x2="61268" y2="34054"/>
                            <a14:foregroundMark x1="61268" y1="34054" x2="71948" y2="18018"/>
                            <a14:foregroundMark x1="71948" y1="18018" x2="76878" y2="14054"/>
                            <a14:foregroundMark x1="76878" y1="14054" x2="57160" y2="21261"/>
                            <a14:foregroundMark x1="57160" y1="21261" x2="57512" y2="17838"/>
                            <a14:foregroundMark x1="66549" y1="12613" x2="48592" y2="34775"/>
                            <a14:foregroundMark x1="48592" y1="34775" x2="52465" y2="22342"/>
                            <a14:foregroundMark x1="52465" y1="22342" x2="56808" y2="16216"/>
                            <a14:foregroundMark x1="61268" y1="10270" x2="43897" y2="27928"/>
                            <a14:foregroundMark x1="43897" y1="27928" x2="43075" y2="30090"/>
                            <a14:foregroundMark x1="54225" y1="11351" x2="41432" y2="25766"/>
                            <a14:foregroundMark x1="41432" y1="25766" x2="40493" y2="27748"/>
                            <a14:foregroundMark x1="63263" y1="9189" x2="48826" y2="12613"/>
                            <a14:foregroundMark x1="48826" y1="12613" x2="42723" y2="17117"/>
                            <a14:foregroundMark x1="42723" y1="17117" x2="40376" y2="20721"/>
                            <a14:foregroundMark x1="73826" y1="2883" x2="57981" y2="5946"/>
                            <a14:foregroundMark x1="81455" y1="7387" x2="53873" y2="8649"/>
                            <a14:foregroundMark x1="94249" y1="10090" x2="95070" y2="44685"/>
                            <a14:foregroundMark x1="98944" y1="17297" x2="96831" y2="43784"/>
                            <a14:foregroundMark x1="39319" y1="33874" x2="33568" y2="44505"/>
                            <a14:foregroundMark x1="41432" y1="56396" x2="29343" y2="57297"/>
                            <a14:foregroundMark x1="37089" y1="31712" x2="34624" y2="41441"/>
                            <a14:foregroundMark x1="40728" y1="81441" x2="51408" y2="92432"/>
                            <a14:foregroundMark x1="42019" y1="82342" x2="44718" y2="98198"/>
                            <a14:foregroundMark x1="31690" y1="78559" x2="34977" y2="78919"/>
                            <a14:backgroundMark x1="26878" y1="85045" x2="35563" y2="86847"/>
                            <a14:backgroundMark x1="36385" y1="87027" x2="34155" y2="86306"/>
                            <a14:backgroundMark x1="35563" y1="86126" x2="35563" y2="88108"/>
                            <a14:backgroundMark x1="36268" y1="86486" x2="36150" y2="88829"/>
                            <a14:backgroundMark x1="35681" y1="86306" x2="32629" y2="86667"/>
                            <a14:backgroundMark x1="33568" y1="86306" x2="31221" y2="85946"/>
                            <a14:backgroundMark x1="34742" y1="86486" x2="31221" y2="85586"/>
                            <a14:backgroundMark x1="35563" y1="86486" x2="31925" y2="85766"/>
                            <a14:backgroundMark x1="35094" y1="85225" x2="34507" y2="85045"/>
                            <a14:backgroundMark x1="35915" y1="86486" x2="34977" y2="84865"/>
                            <a14:backgroundMark x1="36150" y1="86306" x2="34977" y2="84865"/>
                            <a14:backgroundMark x1="35798" y1="85946" x2="35094" y2="84685"/>
                            <a14:backgroundMark x1="36150" y1="86486" x2="36268" y2="88288"/>
                            <a14:backgroundMark x1="36737" y1="86306" x2="36502" y2="88288"/>
                            <a14:backgroundMark x1="36737" y1="86306" x2="36502" y2="89369"/>
                            <a14:backgroundMark x1="36854" y1="86847" x2="36737" y2="89730"/>
                            <a14:backgroundMark x1="37441" y1="89730" x2="35915" y2="8468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56" t="-90" r="2543" b="12570"/>
              <a:stretch/>
            </p:blipFill>
            <p:spPr>
              <a:xfrm>
                <a:off x="2154195" y="345267"/>
                <a:ext cx="9959547" cy="6002068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5943E18-E9D1-534F-BEE8-C8716506F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9428" y="5721178"/>
                <a:ext cx="112322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E829EA-C33E-304B-B442-268DED122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50130" y="5721178"/>
                <a:ext cx="26361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AC9461-AF70-5E49-B47E-D72D6E1B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3" t="84767" r="62539" b="5714"/>
            <a:stretch/>
          </p:blipFill>
          <p:spPr>
            <a:xfrm>
              <a:off x="28830" y="6271535"/>
              <a:ext cx="3064475" cy="574108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87B1FB9F-52D5-BE49-9420-EE54C2E17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187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Cera PRO Light Italic" pitchFamily="2" charset="0"/>
              </a:rPr>
              <a:t>Black Tudors and the sea </a:t>
            </a:r>
            <a:br>
              <a:rPr lang="en-GB" sz="4400" b="1" dirty="0">
                <a:latin typeface="Cera PRO Light Italic" pitchFamily="2" charset="0"/>
              </a:rPr>
            </a:br>
            <a:endParaRPr lang="en-US" sz="4400" b="1" dirty="0">
              <a:latin typeface="Cera PRO Light Italic" pitchFamily="2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F5DAA62-69DC-1E44-825E-8D1B6784B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28689"/>
            <a:ext cx="12141200" cy="1655762"/>
          </a:xfrm>
        </p:spPr>
        <p:txBody>
          <a:bodyPr>
            <a:normAutofit/>
          </a:bodyPr>
          <a:lstStyle/>
          <a:p>
            <a:pPr algn="l"/>
            <a:r>
              <a:rPr lang="en-GB" sz="3600">
                <a:solidFill>
                  <a:srgbClr val="33A34F"/>
                </a:solidFill>
                <a:latin typeface="Cera PRO Light Italic" pitchFamily="2" charset="0"/>
              </a:rPr>
              <a:t>Making </a:t>
            </a:r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Connections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The Kingdom of Benin and Tudor England</a:t>
            </a:r>
          </a:p>
        </p:txBody>
      </p:sp>
      <p:pic>
        <p:nvPicPr>
          <p:cNvPr id="1071" name="Picture 47" descr="page45image24942720">
            <a:extLst>
              <a:ext uri="{FF2B5EF4-FFF2-40B4-BE49-F238E27FC236}">
                <a16:creationId xmlns:a16="http://schemas.microsoft.com/office/drawing/2014/main" id="{B1253882-222D-6045-B0F5-A822158E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12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45image24951792">
            <a:extLst>
              <a:ext uri="{FF2B5EF4-FFF2-40B4-BE49-F238E27FC236}">
                <a16:creationId xmlns:a16="http://schemas.microsoft.com/office/drawing/2014/main" id="{4358996F-1291-9A41-8219-9127A9E8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ge45image24947648">
            <a:extLst>
              <a:ext uri="{FF2B5EF4-FFF2-40B4-BE49-F238E27FC236}">
                <a16:creationId xmlns:a16="http://schemas.microsoft.com/office/drawing/2014/main" id="{15560F4F-38CD-534B-869D-44BE4AD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age45image24945184">
            <a:extLst>
              <a:ext uri="{FF2B5EF4-FFF2-40B4-BE49-F238E27FC236}">
                <a16:creationId xmlns:a16="http://schemas.microsoft.com/office/drawing/2014/main" id="{099CCDE9-5A0A-704D-A67B-0A32E73E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page45image24949888">
            <a:extLst>
              <a:ext uri="{FF2B5EF4-FFF2-40B4-BE49-F238E27FC236}">
                <a16:creationId xmlns:a16="http://schemas.microsoft.com/office/drawing/2014/main" id="{27C0CDE9-8591-2943-90E9-BA71AC1A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61374E-A87F-5D48-BC01-673D947B42B3}"/>
              </a:ext>
            </a:extLst>
          </p:cNvPr>
          <p:cNvGrpSpPr/>
          <p:nvPr/>
        </p:nvGrpSpPr>
        <p:grpSpPr>
          <a:xfrm>
            <a:off x="1812324" y="2669583"/>
            <a:ext cx="8435887" cy="1987855"/>
            <a:chOff x="1812324" y="2669583"/>
            <a:chExt cx="8435887" cy="1987855"/>
          </a:xfrm>
        </p:grpSpPr>
        <p:pic>
          <p:nvPicPr>
            <p:cNvPr id="1053" name="Picture 29" descr="page3image7999552">
              <a:extLst>
                <a:ext uri="{FF2B5EF4-FFF2-40B4-BE49-F238E27FC236}">
                  <a16:creationId xmlns:a16="http://schemas.microsoft.com/office/drawing/2014/main" id="{BB67C7A3-973F-2742-A996-1428F0E4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324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page4image8368528">
              <a:extLst>
                <a:ext uri="{FF2B5EF4-FFF2-40B4-BE49-F238E27FC236}">
                  <a16:creationId xmlns:a16="http://schemas.microsoft.com/office/drawing/2014/main" id="{400B421C-EAF2-5547-87E2-55E7940B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7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page45image7955808">
              <a:extLst>
                <a:ext uri="{FF2B5EF4-FFF2-40B4-BE49-F238E27FC236}">
                  <a16:creationId xmlns:a16="http://schemas.microsoft.com/office/drawing/2014/main" id="{EB9F7D12-82F9-C846-B493-8B1C882DD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04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3" name="Picture 79" descr="page55image8315840">
              <a:extLst>
                <a:ext uri="{FF2B5EF4-FFF2-40B4-BE49-F238E27FC236}">
                  <a16:creationId xmlns:a16="http://schemas.microsoft.com/office/drawing/2014/main" id="{A542C540-98E8-B349-9794-6ED387843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011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50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The Kingdom of Benin and Tudor England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A616CB-F6DC-B240-B639-8551986176A3}"/>
              </a:ext>
            </a:extLst>
          </p:cNvPr>
          <p:cNvSpPr/>
          <p:nvPr/>
        </p:nvSpPr>
        <p:spPr>
          <a:xfrm>
            <a:off x="177254" y="1742261"/>
            <a:ext cx="6617043" cy="34163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era PRO Light Italic" pitchFamily="2" charset="0"/>
              </a:rPr>
              <a:t>500 years ago the Kingdoms of England and Benin first came into contact. </a:t>
            </a:r>
          </a:p>
          <a:p>
            <a:endParaRPr lang="en-GB" sz="2400" dirty="0">
              <a:latin typeface="Cera PRO Light Italic" pitchFamily="2" charset="0"/>
            </a:endParaRPr>
          </a:p>
          <a:p>
            <a:r>
              <a:rPr lang="en-GB" sz="2400" dirty="0">
                <a:latin typeface="Cera PRO Light Italic" pitchFamily="2" charset="0"/>
              </a:rPr>
              <a:t>What were they like?</a:t>
            </a:r>
          </a:p>
          <a:p>
            <a:endParaRPr lang="en-GB" sz="2400" dirty="0">
              <a:latin typeface="Cera PRO Light Italic" pitchFamily="2" charset="0"/>
            </a:endParaRPr>
          </a:p>
          <a:p>
            <a:r>
              <a:rPr lang="en-GB" sz="2400" dirty="0">
                <a:latin typeface="Cera PRO Light Italic" pitchFamily="2" charset="0"/>
              </a:rPr>
              <a:t>Were they similar or different as societies?</a:t>
            </a:r>
          </a:p>
          <a:p>
            <a:endParaRPr lang="en-GB" sz="2400" dirty="0">
              <a:latin typeface="Cera PRO Light Italic" pitchFamily="2" charset="0"/>
            </a:endParaRPr>
          </a:p>
          <a:p>
            <a:r>
              <a:rPr lang="en-GB" sz="2400" dirty="0">
                <a:latin typeface="Cera PRO Light Italic" pitchFamily="2" charset="0"/>
              </a:rPr>
              <a:t>What would we need to do to find out? </a:t>
            </a:r>
          </a:p>
          <a:p>
            <a:endParaRPr lang="en-GB" sz="2400" dirty="0">
              <a:latin typeface="Cera PRO Light Italic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3A266-FF33-FE4C-A3CB-CA40919F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194" y="1490008"/>
            <a:ext cx="5022365" cy="36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4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The Kingdom of Benin and Tudor England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A616CB-F6DC-B240-B639-8551986176A3}"/>
              </a:ext>
            </a:extLst>
          </p:cNvPr>
          <p:cNvSpPr/>
          <p:nvPr/>
        </p:nvSpPr>
        <p:spPr>
          <a:xfrm>
            <a:off x="556367" y="781433"/>
            <a:ext cx="543428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era PRO Light Italic" pitchFamily="2" charset="0"/>
              </a:rPr>
              <a:t>For each country, you could find out: </a:t>
            </a:r>
          </a:p>
          <a:p>
            <a:endParaRPr lang="en-GB" sz="2000" dirty="0">
              <a:latin typeface="Cera PRO Light Italic" pitchFamily="2" charset="0"/>
            </a:endParaRPr>
          </a:p>
          <a:p>
            <a:r>
              <a:rPr lang="en-GB" sz="1600" dirty="0">
                <a:latin typeface="Cera PRO Light Italic" pitchFamily="2" charset="0"/>
              </a:rPr>
              <a:t>where it was in the world </a:t>
            </a:r>
          </a:p>
          <a:p>
            <a:endParaRPr lang="en-GB" sz="1600" dirty="0">
              <a:latin typeface="Cera PRO Light Italic" pitchFamily="2" charset="0"/>
            </a:endParaRPr>
          </a:p>
          <a:p>
            <a:r>
              <a:rPr lang="en-GB" sz="1600" dirty="0">
                <a:latin typeface="Cera PRO Light Italic" pitchFamily="2" charset="0"/>
              </a:rPr>
              <a:t>whether it was a coastal or landlocked country </a:t>
            </a:r>
          </a:p>
          <a:p>
            <a:endParaRPr lang="en-GB" sz="1600" dirty="0">
              <a:latin typeface="Cera PRO Light Italic" pitchFamily="2" charset="0"/>
            </a:endParaRPr>
          </a:p>
          <a:p>
            <a:r>
              <a:rPr lang="en-GB" sz="1600" dirty="0">
                <a:latin typeface="Cera PRO Light Italic" pitchFamily="2" charset="0"/>
              </a:rPr>
              <a:t>how the country was ruled </a:t>
            </a:r>
          </a:p>
          <a:p>
            <a:endParaRPr lang="en-GB" sz="1600" dirty="0">
              <a:latin typeface="Cera PRO Light Italic" pitchFamily="2" charset="0"/>
            </a:endParaRPr>
          </a:p>
          <a:p>
            <a:r>
              <a:rPr lang="en-GB" sz="1600" dirty="0">
                <a:latin typeface="Cera PRO Light Italic" pitchFamily="2" charset="0"/>
              </a:rPr>
              <a:t>about the lives of rulers and of ordinary people </a:t>
            </a:r>
          </a:p>
          <a:p>
            <a:endParaRPr lang="en-GB" sz="1600" dirty="0">
              <a:latin typeface="Cera PRO Light Italic" pitchFamily="2" charset="0"/>
            </a:endParaRPr>
          </a:p>
          <a:p>
            <a:r>
              <a:rPr lang="en-GB" sz="1600" dirty="0">
                <a:latin typeface="Cera PRO Light Italic" pitchFamily="2" charset="0"/>
              </a:rPr>
              <a:t>the kind of jobs people did </a:t>
            </a:r>
          </a:p>
          <a:p>
            <a:endParaRPr lang="en-GB" sz="1600" dirty="0">
              <a:latin typeface="Cera PRO Light Italic" pitchFamily="2" charset="0"/>
            </a:endParaRPr>
          </a:p>
          <a:p>
            <a:r>
              <a:rPr lang="en-GB" sz="1600" dirty="0">
                <a:latin typeface="Cera PRO Light Italic" pitchFamily="2" charset="0"/>
              </a:rPr>
              <a:t>the languages spoken </a:t>
            </a:r>
          </a:p>
          <a:p>
            <a:endParaRPr lang="en-GB" sz="1600" dirty="0">
              <a:latin typeface="Cera PRO Light Italic" pitchFamily="2" charset="0"/>
            </a:endParaRPr>
          </a:p>
          <a:p>
            <a:r>
              <a:rPr lang="en-GB" sz="1600" dirty="0">
                <a:latin typeface="Cera PRO Light Italic" pitchFamily="2" charset="0"/>
              </a:rPr>
              <a:t>the type of landscape and climate </a:t>
            </a:r>
          </a:p>
          <a:p>
            <a:endParaRPr lang="en-GB" sz="1600" dirty="0">
              <a:latin typeface="Cera PRO Light Italic" pitchFamily="2" charset="0"/>
            </a:endParaRPr>
          </a:p>
          <a:p>
            <a:r>
              <a:rPr lang="en-GB" sz="1600" dirty="0">
                <a:latin typeface="Cera PRO Light Italic" pitchFamily="2" charset="0"/>
              </a:rPr>
              <a:t>whether it traded with other countries in the world, and what kind of goods were traded </a:t>
            </a:r>
          </a:p>
          <a:p>
            <a:endParaRPr lang="en-GB" sz="1600" dirty="0">
              <a:latin typeface="Cera PRO Light Italic" pitchFamily="2" charset="0"/>
            </a:endParaRPr>
          </a:p>
          <a:p>
            <a:r>
              <a:rPr lang="en-GB" sz="1600" dirty="0">
                <a:latin typeface="Cera PRO Light Italic" pitchFamily="2" charset="0"/>
              </a:rPr>
              <a:t>whether it was rich or poor; powerful or weak. </a:t>
            </a:r>
          </a:p>
          <a:p>
            <a:endParaRPr lang="en-GB" sz="2400" dirty="0">
              <a:latin typeface="Cera PRO Light Italic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7DE3B-821B-594C-8385-1820B5A946C3}"/>
              </a:ext>
            </a:extLst>
          </p:cNvPr>
          <p:cNvSpPr/>
          <p:nvPr/>
        </p:nvSpPr>
        <p:spPr>
          <a:xfrm>
            <a:off x="7589135" y="1376989"/>
            <a:ext cx="3962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era PRO Light Italic" pitchFamily="2" charset="0"/>
              </a:rPr>
              <a:t>Things you could use</a:t>
            </a:r>
          </a:p>
          <a:p>
            <a:endParaRPr lang="en-GB" sz="2000" dirty="0">
              <a:solidFill>
                <a:schemeClr val="accent6">
                  <a:lumMod val="75000"/>
                </a:schemeClr>
              </a:solidFill>
              <a:latin typeface="Cera PRO Light Italic" pitchFamily="2" charset="0"/>
            </a:endParaRPr>
          </a:p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era PRO Light Italic" pitchFamily="2" charset="0"/>
              </a:rPr>
              <a:t>Objects</a:t>
            </a: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Cera PRO Light Italic" pitchFamily="2" charset="0"/>
            </a:endParaRPr>
          </a:p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era PRO Light Italic" pitchFamily="2" charset="0"/>
              </a:rPr>
              <a:t>Map of Africa</a:t>
            </a: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Cera PRO Light Italic" pitchFamily="2" charset="0"/>
            </a:endParaRPr>
          </a:p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era PRO Light Italic" pitchFamily="2" charset="0"/>
              </a:rPr>
              <a:t>Timeline of England and Benin</a:t>
            </a: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Cera PRO Light Italic" pitchFamily="2" charset="0"/>
            </a:endParaRPr>
          </a:p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era PRO Light Italic" pitchFamily="2" charset="0"/>
              </a:rPr>
              <a:t>Other information you can find on England and Benin including useful websites</a:t>
            </a: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Cera PRO Light Italic" pitchFamily="2" charset="0"/>
            </a:endParaRPr>
          </a:p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era PRO Light Italic" pitchFamily="2" charset="0"/>
              </a:rPr>
              <a:t>Tudor England and Kingdom of Benin information cards</a:t>
            </a: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Cera PRO Light Italic" pitchFamily="2" charset="0"/>
            </a:endParaRPr>
          </a:p>
          <a:p>
            <a:endParaRPr lang="en-GB" sz="1600" dirty="0">
              <a:solidFill>
                <a:schemeClr val="accent6">
                  <a:lumMod val="75000"/>
                </a:schemeClr>
              </a:solidFill>
              <a:latin typeface="Cera PRO Light Italic" pitchFamily="2" charset="0"/>
            </a:endParaRPr>
          </a:p>
          <a:p>
            <a:endParaRPr lang="en-GB" sz="2400" dirty="0">
              <a:latin typeface="Cera PRO Light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The Kingdom of Benin and Tudor England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ABBF9E-026B-E848-B620-9460873A9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62145"/>
              </p:ext>
            </p:extLst>
          </p:nvPr>
        </p:nvGraphicFramePr>
        <p:xfrm>
          <a:off x="2032000" y="1965960"/>
          <a:ext cx="812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4290518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158160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0" i="1" dirty="0">
                          <a:latin typeface="Cera PRO Medium Italic" pitchFamily="2" charset="0"/>
                        </a:rPr>
                        <a:t>Similarities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i="1" dirty="0">
                          <a:latin typeface="Cera PRO Medium Italic" pitchFamily="2" charset="0"/>
                        </a:rPr>
                        <a:t>Differences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79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6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74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Cera PRO Light Italic" pitchFamily="2" charset="0"/>
              </a:rPr>
              <a:t>The Kingdom of Benin and Tudor England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5224A9-6DE6-284D-9214-9A9D9B574395}"/>
              </a:ext>
            </a:extLst>
          </p:cNvPr>
          <p:cNvSpPr/>
          <p:nvPr/>
        </p:nvSpPr>
        <p:spPr>
          <a:xfrm>
            <a:off x="198782" y="1742261"/>
            <a:ext cx="11430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era PRO Light Italic" pitchFamily="2" charset="0"/>
              </a:rPr>
              <a:t>Overall were these two Kingdoms similar or different?</a:t>
            </a:r>
          </a:p>
          <a:p>
            <a:pPr algn="ctr"/>
            <a:r>
              <a:rPr lang="en-GB" sz="2000" dirty="0">
                <a:latin typeface="Cera PRO Light Italic" pitchFamily="2" charset="0"/>
              </a:rPr>
              <a:t>Place yourself along this line to explain how similar or different you think they are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81C8F0C-ABBB-B142-B3D6-B649D581F6D8}"/>
              </a:ext>
            </a:extLst>
          </p:cNvPr>
          <p:cNvSpPr/>
          <p:nvPr/>
        </p:nvSpPr>
        <p:spPr>
          <a:xfrm>
            <a:off x="258417" y="3617843"/>
            <a:ext cx="11569148" cy="1987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5B2235-E56D-944C-8DC5-1FFD2EF740C8}"/>
              </a:ext>
            </a:extLst>
          </p:cNvPr>
          <p:cNvSpPr/>
          <p:nvPr/>
        </p:nvSpPr>
        <p:spPr>
          <a:xfrm>
            <a:off x="0" y="3160644"/>
            <a:ext cx="1749287" cy="6559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Cera PRO Medium Italic" pitchFamily="2" charset="0"/>
              </a:rPr>
              <a:t>Completely Different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B3A479-7332-9244-9FC9-E3D4724DAB74}"/>
              </a:ext>
            </a:extLst>
          </p:cNvPr>
          <p:cNvSpPr/>
          <p:nvPr/>
        </p:nvSpPr>
        <p:spPr>
          <a:xfrm>
            <a:off x="10402954" y="3614715"/>
            <a:ext cx="1749287" cy="6559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Cera PRO Medium Italic" pitchFamily="2" charset="0"/>
              </a:rPr>
              <a:t>Completely the same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E9F65B4-9368-5D4A-AC62-F20C7F7C7841}"/>
              </a:ext>
            </a:extLst>
          </p:cNvPr>
          <p:cNvSpPr/>
          <p:nvPr/>
        </p:nvSpPr>
        <p:spPr>
          <a:xfrm>
            <a:off x="6977267" y="3488635"/>
            <a:ext cx="1444500" cy="6559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Cera PRO Medium Italic" pitchFamily="2" charset="0"/>
              </a:rPr>
              <a:t>A little bit the same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0737BE-8817-AC4B-A6EB-E278C4431182}"/>
              </a:ext>
            </a:extLst>
          </p:cNvPr>
          <p:cNvSpPr/>
          <p:nvPr/>
        </p:nvSpPr>
        <p:spPr>
          <a:xfrm>
            <a:off x="3465448" y="3274944"/>
            <a:ext cx="1749287" cy="6559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Cera PRO Medium Italic" pitchFamily="2" charset="0"/>
              </a:rPr>
              <a:t>A little bit different</a:t>
            </a:r>
          </a:p>
        </p:txBody>
      </p:sp>
    </p:spTree>
    <p:extLst>
      <p:ext uri="{BB962C8B-B14F-4D97-AF65-F5344CB8AC3E}">
        <p14:creationId xmlns:p14="http://schemas.microsoft.com/office/powerpoint/2010/main" val="178254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ge9image24396336">
            <a:extLst>
              <a:ext uri="{FF2B5EF4-FFF2-40B4-BE49-F238E27FC236}">
                <a16:creationId xmlns:a16="http://schemas.microsoft.com/office/drawing/2014/main" id="{FEC2AA85-2E7D-874F-8089-B9A2645A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" y="0"/>
            <a:ext cx="7841220" cy="61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215640"/>
            <a:ext cx="40581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raPRO"/>
              </a:rPr>
              <a:t>Africae Tabula Nova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raPRO"/>
              </a:rPr>
              <a:t>(A new map of Africa) (1570)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eraPRO"/>
              </a:rPr>
              <a:t>Abraham Ortelius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4C515E"/>
                </a:solidFill>
                <a:effectLst/>
                <a:latin typeface="CeraPRO"/>
              </a:rPr>
              <a:t>National Maritime Museum, Greenwich, London: PBD7640(4)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689766"/>
            <a:ext cx="3039762" cy="729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rgbClr val="33A34F"/>
                </a:solidFill>
                <a:latin typeface="Cera PRO Medium Italic" pitchFamily="2" charset="0"/>
              </a:rPr>
              <a:t>Map of Africa</a:t>
            </a:r>
            <a:endParaRPr lang="en-GB" sz="3600" dirty="0">
              <a:latin typeface="Cera PRO Medium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9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Commemorative Head of Queen Mother ‘</a:t>
            </a:r>
            <a:r>
              <a:rPr lang="en-GB" sz="2800" b="1" dirty="0" err="1"/>
              <a:t>Idia</a:t>
            </a:r>
            <a:r>
              <a:rPr lang="en-GB" sz="2800" b="1" dirty="0"/>
              <a:t>’</a:t>
            </a:r>
            <a:br>
              <a:rPr lang="en-GB" b="1" dirty="0"/>
            </a:br>
            <a:r>
              <a:rPr lang="en-GB" dirty="0"/>
              <a:t>Edo people </a:t>
            </a:r>
            <a:r>
              <a:rPr lang="en-GB" i="1" dirty="0"/>
              <a:t>c.</a:t>
            </a:r>
            <a:r>
              <a:rPr lang="en-GB" dirty="0"/>
              <a:t>1500 </a:t>
            </a:r>
          </a:p>
          <a:p>
            <a:r>
              <a:rPr lang="en-GB" sz="1200" i="1" dirty="0"/>
              <a:t>©The Trustees of the British Museum </a:t>
            </a:r>
            <a:endParaRPr lang="en-GB" sz="12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rgbClr val="33A34F"/>
                </a:solidFill>
                <a:latin typeface="Cera PRO Medium Italic" pitchFamily="2" charset="0"/>
              </a:rPr>
              <a:t>Commemorative head of Queen Mother ‘</a:t>
            </a:r>
            <a:r>
              <a:rPr lang="en-GB" sz="3600" dirty="0" err="1">
                <a:solidFill>
                  <a:srgbClr val="33A34F"/>
                </a:solidFill>
                <a:latin typeface="Cera PRO Medium Italic" pitchFamily="2" charset="0"/>
              </a:rPr>
              <a:t>Idia</a:t>
            </a:r>
            <a:r>
              <a:rPr lang="en-GB" sz="3600" dirty="0">
                <a:solidFill>
                  <a:srgbClr val="33A34F"/>
                </a:solidFill>
                <a:latin typeface="Cera PRO Medium Italic" pitchFamily="2" charset="0"/>
              </a:rPr>
              <a:t>’. </a:t>
            </a:r>
          </a:p>
        </p:txBody>
      </p:sp>
      <p:pic>
        <p:nvPicPr>
          <p:cNvPr id="1025" name="Picture 1" descr="page10image32912848">
            <a:extLst>
              <a:ext uri="{FF2B5EF4-FFF2-40B4-BE49-F238E27FC236}">
                <a16:creationId xmlns:a16="http://schemas.microsoft.com/office/drawing/2014/main" id="{3F200F6A-2650-5B4B-882D-E9D6AF92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0"/>
            <a:ext cx="4599243" cy="61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4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Portrait of Henry VII </a:t>
            </a:r>
            <a:endParaRPr lang="en-GB" sz="4000" dirty="0"/>
          </a:p>
          <a:p>
            <a:r>
              <a:rPr lang="en-GB" dirty="0"/>
              <a:t>Studio of Hans Holbein (</a:t>
            </a:r>
            <a:r>
              <a:rPr lang="en-GB" i="1" dirty="0"/>
              <a:t>c.</a:t>
            </a:r>
            <a:r>
              <a:rPr lang="en-GB" dirty="0"/>
              <a:t>1505)</a:t>
            </a:r>
            <a:br>
              <a:rPr lang="en-GB" dirty="0"/>
            </a:br>
            <a:r>
              <a:rPr lang="en-GB" sz="1200" i="1" dirty="0"/>
              <a:t>National Maritime Museum, Greenwich, London, Caird collection: BHC2762 </a:t>
            </a:r>
            <a:endParaRPr lang="en-GB" dirty="0"/>
          </a:p>
          <a:p>
            <a:endParaRPr lang="en-GB" sz="12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rgbClr val="33A34F"/>
                </a:solidFill>
                <a:latin typeface="Cera PRO Medium Italic" pitchFamily="2" charset="0"/>
              </a:rPr>
              <a:t>King Henry VII </a:t>
            </a:r>
          </a:p>
        </p:txBody>
      </p:sp>
      <p:pic>
        <p:nvPicPr>
          <p:cNvPr id="6145" name="Picture 1" descr="page14image29556144">
            <a:extLst>
              <a:ext uri="{FF2B5EF4-FFF2-40B4-BE49-F238E27FC236}">
                <a16:creationId xmlns:a16="http://schemas.microsoft.com/office/drawing/2014/main" id="{E2BD6D95-4E71-C94B-8418-B65BD73B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95" y="0"/>
            <a:ext cx="50927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36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Elizabeth I, the Armada Portrait </a:t>
            </a:r>
            <a:endParaRPr lang="en-GB" sz="3600" dirty="0"/>
          </a:p>
          <a:p>
            <a:r>
              <a:rPr lang="en-GB" sz="2400" b="1" i="1" dirty="0"/>
              <a:t>c.</a:t>
            </a:r>
            <a:r>
              <a:rPr lang="en-GB" sz="2400" b="1" dirty="0"/>
              <a:t>1588</a:t>
            </a:r>
            <a:br>
              <a:rPr lang="en-GB" b="1" dirty="0"/>
            </a:br>
            <a:r>
              <a:rPr lang="en-GB" sz="1200" i="1" dirty="0"/>
              <a:t>National Maritime Museum, Greenwich, London. Acquired with the support of the Heritage Lottery Fund, Art Fund, </a:t>
            </a:r>
            <a:r>
              <a:rPr lang="en-GB" sz="1200" i="1" dirty="0" err="1"/>
              <a:t>Linbury</a:t>
            </a:r>
            <a:r>
              <a:rPr lang="en-GB" sz="1200" i="1" dirty="0"/>
              <a:t> Trust, Garfield Weston Foundation, Headley Trust and other major donors, together with contributions from over 8000 members of the public following a joint appeal with Art Fund. </a:t>
            </a:r>
            <a:endParaRPr lang="en-GB" sz="1200" dirty="0">
              <a:effectLst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rgbClr val="33A34F"/>
                </a:solidFill>
                <a:latin typeface="Cera PRO Medium Italic" pitchFamily="2" charset="0"/>
              </a:rPr>
              <a:t>Queen Elizabeth I </a:t>
            </a:r>
          </a:p>
        </p:txBody>
      </p:sp>
      <p:pic>
        <p:nvPicPr>
          <p:cNvPr id="8193" name="Picture 1" descr="page24image33372944">
            <a:extLst>
              <a:ext uri="{FF2B5EF4-FFF2-40B4-BE49-F238E27FC236}">
                <a16:creationId xmlns:a16="http://schemas.microsoft.com/office/drawing/2014/main" id="{05AFEC28-112A-604B-A73B-1A27F325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92" y="111209"/>
            <a:ext cx="6771503" cy="60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0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393</Words>
  <Application>Microsoft Macintosh PowerPoint</Application>
  <PresentationFormat>Widescreen</PresentationFormat>
  <Paragraphs>81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Cera PRO Light Italic</vt:lpstr>
      <vt:lpstr>Cera PRO Medium Italic</vt:lpstr>
      <vt:lpstr>CeraPRO</vt:lpstr>
      <vt:lpstr>Office Theme</vt:lpstr>
      <vt:lpstr>Black Tudors and the sea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Tudors and the sea  </dc:title>
  <dc:creator>Ben Weddell</dc:creator>
  <cp:lastModifiedBy>Ben Weddell</cp:lastModifiedBy>
  <cp:revision>7</cp:revision>
  <dcterms:created xsi:type="dcterms:W3CDTF">2021-12-14T11:16:50Z</dcterms:created>
  <dcterms:modified xsi:type="dcterms:W3CDTF">2022-01-04T16:34:34Z</dcterms:modified>
</cp:coreProperties>
</file>