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modernComment_105_AE714C46.xml" ContentType="application/vnd.ms-powerpoint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1" r:id="rId5"/>
    <p:sldId id="271" r:id="rId6"/>
    <p:sldId id="263" r:id="rId7"/>
    <p:sldId id="272" r:id="rId8"/>
    <p:sldId id="27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E3D77C6-D81B-26C5-57F8-574580710A6A}" name="Ruth Boley" initials="RB" userId="S::rboley@rmg.co.uk::9f929771-a397-4fd7-9333-3c8a3c6f858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B5D160-F0DA-184F-A329-DD37CFC30E90}" v="12" dt="2022-01-04T12:17:23.623"/>
    <p1510:client id="{AA37CED5-EB54-2991-5875-A5C682F3DD64}" v="2" dt="2022-01-04T10:37:41.6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07"/>
    <p:restoredTop sz="95196"/>
  </p:normalViewPr>
  <p:slideViewPr>
    <p:cSldViewPr snapToGrid="0" snapToObjects="1">
      <p:cViewPr varScale="1">
        <p:scale>
          <a:sx n="128" d="100"/>
          <a:sy n="128" d="100"/>
        </p:scale>
        <p:origin x="2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microsoft.com/office/2018/10/relationships/authors" Target="author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54B5D160-F0DA-184F-A329-DD37CFC30E90}"/>
    <pc:docChg chg="modSld modMainMaster">
      <pc:chgData name="Ben Weddell" userId="110a65c0-6997-4f02-b73d-02d85271eaf3" providerId="ADAL" clId="{54B5D160-F0DA-184F-A329-DD37CFC30E90}" dt="2022-01-04T12:17:23.623" v="11"/>
      <pc:docMkLst>
        <pc:docMk/>
      </pc:docMkLst>
      <pc:sldChg chg="setBg">
        <pc:chgData name="Ben Weddell" userId="110a65c0-6997-4f02-b73d-02d85271eaf3" providerId="ADAL" clId="{54B5D160-F0DA-184F-A329-DD37CFC30E90}" dt="2022-01-04T12:17:23.623" v="11"/>
        <pc:sldMkLst>
          <pc:docMk/>
          <pc:sldMk cId="1946503578" sldId="256"/>
        </pc:sldMkLst>
      </pc:sldChg>
      <pc:sldChg chg="setBg">
        <pc:chgData name="Ben Weddell" userId="110a65c0-6997-4f02-b73d-02d85271eaf3" providerId="ADAL" clId="{54B5D160-F0DA-184F-A329-DD37CFC30E90}" dt="2022-01-04T12:17:09.625" v="6"/>
        <pc:sldMkLst>
          <pc:docMk/>
          <pc:sldMk cId="3810271207" sldId="257"/>
        </pc:sldMkLst>
      </pc:sldChg>
      <pc:sldMasterChg chg="setBg modSldLayout">
        <pc:chgData name="Ben Weddell" userId="110a65c0-6997-4f02-b73d-02d85271eaf3" providerId="ADAL" clId="{54B5D160-F0DA-184F-A329-DD37CFC30E90}" dt="2022-01-04T12:17:09.625" v="6"/>
        <pc:sldMasterMkLst>
          <pc:docMk/>
          <pc:sldMasterMk cId="1655533694" sldId="2147483648"/>
        </pc:sldMasterMkLst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2492016334" sldId="2147483649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2497961605" sldId="2147483650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2270532094" sldId="2147483651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2171197913" sldId="2147483652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1290407696" sldId="2147483653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423598102" sldId="2147483654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3129507446" sldId="2147483655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3178828153" sldId="2147483656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2978181178" sldId="2147483657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290554410" sldId="2147483658"/>
          </pc:sldLayoutMkLst>
        </pc:sldLayoutChg>
        <pc:sldLayoutChg chg="setBg">
          <pc:chgData name="Ben Weddell" userId="110a65c0-6997-4f02-b73d-02d85271eaf3" providerId="ADAL" clId="{54B5D160-F0DA-184F-A329-DD37CFC30E90}" dt="2022-01-04T12:17:09.625" v="6"/>
          <pc:sldLayoutMkLst>
            <pc:docMk/>
            <pc:sldMasterMk cId="1655533694" sldId="2147483648"/>
            <pc:sldLayoutMk cId="2023289434" sldId="2147483659"/>
          </pc:sldLayoutMkLst>
        </pc:sldLayoutChg>
      </pc:sldMasterChg>
    </pc:docChg>
  </pc:docChgLst>
  <pc:docChgLst>
    <pc:chgData name="Ruth Boley" userId="S::rboley@rmg.co.uk::9f929771-a397-4fd7-9333-3c8a3c6f8582" providerId="AD" clId="Web-{AA37CED5-EB54-2991-5875-A5C682F3DD64}"/>
    <pc:docChg chg="mod">
      <pc:chgData name="Ruth Boley" userId="S::rboley@rmg.co.uk::9f929771-a397-4fd7-9333-3c8a3c6f8582" providerId="AD" clId="Web-{AA37CED5-EB54-2991-5875-A5C682F3DD64}" dt="2022-01-04T10:37:41.618" v="1"/>
      <pc:docMkLst>
        <pc:docMk/>
      </pc:docMkLst>
      <pc:sldChg chg="addCm">
        <pc:chgData name="Ruth Boley" userId="S::rboley@rmg.co.uk::9f929771-a397-4fd7-9333-3c8a3c6f8582" providerId="AD" clId="Web-{AA37CED5-EB54-2991-5875-A5C682F3DD64}" dt="2022-01-04T10:37:41.618" v="1"/>
        <pc:sldMkLst>
          <pc:docMk/>
          <pc:sldMk cId="2926660678" sldId="261"/>
        </pc:sldMkLst>
      </pc:sldChg>
    </pc:docChg>
  </pc:docChgLst>
</pc:chgInfo>
</file>

<file path=ppt/comments/modernComment_105_AE714C4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084BD94-299A-4F27-AF82-CC7C78CE0E9D}" authorId="{1E3D77C6-D81B-26C5-57F8-574580710A6A}" created="2022-01-04T10:37:41.618">
    <pc:sldMkLst xmlns:pc="http://schemas.microsoft.com/office/powerpoint/2013/main/command">
      <pc:docMk/>
      <pc:sldMk cId="2926660678" sldId="261"/>
    </pc:sldMkLst>
    <p188:txBody>
      <a:bodyPr/>
      <a:lstStyle/>
      <a:p>
        <a:r>
          <a:rPr lang="en-US"/>
          <a:t>The text on top of the pattern makes it harder to read. 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016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361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25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928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05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47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microsoft.com/office/2018/10/relationships/comments" Target="../comments/modernComment_105_AE714C46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 Tudors and the sea </a:t>
            </a:r>
            <a:br>
              <a:rPr lang="en-GB" sz="4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4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904" y="1038634"/>
            <a:ext cx="121412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Developing Empathy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Empathy Maps</a:t>
            </a:r>
          </a:p>
        </p:txBody>
      </p:sp>
      <p:pic>
        <p:nvPicPr>
          <p:cNvPr id="1071" name="Picture 47" descr="page45image24942720">
            <a:extLst>
              <a:ext uri="{FF2B5EF4-FFF2-40B4-BE49-F238E27FC236}">
                <a16:creationId xmlns:a16="http://schemas.microsoft.com/office/drawing/2014/main" id="{B1253882-222D-6045-B0F5-A822158E6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127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page45image24951792">
            <a:extLst>
              <a:ext uri="{FF2B5EF4-FFF2-40B4-BE49-F238E27FC236}">
                <a16:creationId xmlns:a16="http://schemas.microsoft.com/office/drawing/2014/main" id="{4358996F-1291-9A41-8219-9127A9E8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page45image24947648">
            <a:extLst>
              <a:ext uri="{FF2B5EF4-FFF2-40B4-BE49-F238E27FC236}">
                <a16:creationId xmlns:a16="http://schemas.microsoft.com/office/drawing/2014/main" id="{15560F4F-38CD-534B-869D-44BE4ADBE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page45image24945184">
            <a:extLst>
              <a:ext uri="{FF2B5EF4-FFF2-40B4-BE49-F238E27FC236}">
                <a16:creationId xmlns:a16="http://schemas.microsoft.com/office/drawing/2014/main" id="{099CCDE9-5A0A-704D-A67B-0A32E73EB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61" descr="page45image24949888">
            <a:extLst>
              <a:ext uri="{FF2B5EF4-FFF2-40B4-BE49-F238E27FC236}">
                <a16:creationId xmlns:a16="http://schemas.microsoft.com/office/drawing/2014/main" id="{27C0CDE9-8591-2943-90E9-BA71AC1A6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861374E-A87F-5D48-BC01-673D947B42B3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053" name="Picture 29" descr="page3image7999552">
              <a:extLst>
                <a:ext uri="{FF2B5EF4-FFF2-40B4-BE49-F238E27FC236}">
                  <a16:creationId xmlns:a16="http://schemas.microsoft.com/office/drawing/2014/main" id="{BB67C7A3-973F-2742-A996-1428F0E47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9" name="Picture 35" descr="page4image8368528">
              <a:extLst>
                <a:ext uri="{FF2B5EF4-FFF2-40B4-BE49-F238E27FC236}">
                  <a16:creationId xmlns:a16="http://schemas.microsoft.com/office/drawing/2014/main" id="{400B421C-EAF2-5547-87E2-55E7940B60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 descr="page45image7955808">
              <a:extLst>
                <a:ext uri="{FF2B5EF4-FFF2-40B4-BE49-F238E27FC236}">
                  <a16:creationId xmlns:a16="http://schemas.microsoft.com/office/drawing/2014/main" id="{EB9F7D12-82F9-C846-B493-8B1C882DD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3" name="Picture 79" descr="page55image8315840">
              <a:extLst>
                <a:ext uri="{FF2B5EF4-FFF2-40B4-BE49-F238E27FC236}">
                  <a16:creationId xmlns:a16="http://schemas.microsoft.com/office/drawing/2014/main" id="{A542C540-98E8-B349-9794-6ED3878432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Empathy Maps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714DCA-33F1-9C49-97DB-B1ECCE663A01}"/>
              </a:ext>
            </a:extLst>
          </p:cNvPr>
          <p:cNvSpPr/>
          <p:nvPr/>
        </p:nvSpPr>
        <p:spPr>
          <a:xfrm>
            <a:off x="30008" y="602948"/>
            <a:ext cx="85364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can use our imagination to try and understand what people in the past experienced using pictures and objects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 the grid below to think about what the people in these pictures was experiencing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you are looking at an object how would the people using it feel?</a:t>
            </a: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9ACC64-8C8C-A94C-BA93-D0D1366CC9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23" l="1070" r="93698">
                        <a14:foregroundMark x1="95957" y1="2216" x2="89298" y2="40720"/>
                        <a14:foregroundMark x1="89298" y1="40720" x2="88942" y2="83102"/>
                        <a14:foregroundMark x1="88942" y1="83102" x2="90606" y2="99723"/>
                        <a14:foregroundMark x1="88942" y1="37396" x2="85137" y2="0"/>
                        <a14:foregroundMark x1="92747" y1="36842" x2="93698" y2="35180"/>
                        <a14:foregroundMark x1="79786" y1="99723" x2="3805" y2="93352"/>
                        <a14:foregroundMark x1="3805" y1="93352" x2="1427" y2="25208"/>
                        <a14:foregroundMark x1="1427" y1="25208" x2="7491" y2="9418"/>
                        <a14:foregroundMark x1="7491" y1="9418" x2="43995" y2="4986"/>
                        <a14:foregroundMark x1="43995" y1="4986" x2="53032" y2="6648"/>
                        <a14:foregroundMark x1="53032" y1="6648" x2="76219" y2="72576"/>
                        <a14:foregroundMark x1="76219" y1="72576" x2="80262" y2="99169"/>
                        <a14:foregroundMark x1="17955" y1="96953" x2="9275" y2="81994"/>
                        <a14:foregroundMark x1="9275" y1="81994" x2="2735" y2="52355"/>
                        <a14:foregroundMark x1="2735" y1="52355" x2="1070" y2="31025"/>
                        <a14:foregroundMark x1="1070" y1="31025" x2="10464" y2="26870"/>
                        <a14:foregroundMark x1="10464" y1="26870" x2="42331" y2="52078"/>
                        <a14:foregroundMark x1="42331" y1="52078" x2="39477" y2="76177"/>
                        <a14:foregroundMark x1="39477" y1="76177" x2="26397" y2="85042"/>
                        <a14:foregroundMark x1="26397" y1="85042" x2="19382" y2="96122"/>
                        <a14:foregroundMark x1="19382" y1="96122" x2="17241" y2="96953"/>
                      </a14:backgroundRemoval>
                    </a14:imgEffect>
                  </a14:imgLayer>
                </a14:imgProps>
              </a:ext>
            </a:extLst>
          </a:blip>
          <a:srcRect l="4987" t="11321" r="12408" b="7620"/>
          <a:stretch/>
        </p:blipFill>
        <p:spPr>
          <a:xfrm>
            <a:off x="-2077" y="3677706"/>
            <a:ext cx="5512628" cy="23220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16C8405-9A20-FC47-B997-A359B8C1E5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4148" y="1742261"/>
            <a:ext cx="3055933" cy="358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71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Empathy Maps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9ACC64-8C8C-A94C-BA93-D0D1366CC9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23" l="1070" r="93698">
                        <a14:foregroundMark x1="95957" y1="2216" x2="89298" y2="40720"/>
                        <a14:foregroundMark x1="89298" y1="40720" x2="89128" y2="60978"/>
                        <a14:foregroundMark x1="88942" y1="37396" x2="85137" y2="0"/>
                        <a14:foregroundMark x1="92747" y1="36842" x2="93698" y2="35180"/>
                        <a14:foregroundMark x1="79786" y1="99723" x2="3805" y2="93352"/>
                        <a14:foregroundMark x1="3805" y1="93352" x2="1427" y2="25208"/>
                        <a14:foregroundMark x1="1427" y1="25208" x2="7491" y2="9418"/>
                        <a14:foregroundMark x1="7491" y1="9418" x2="43995" y2="4986"/>
                        <a14:foregroundMark x1="43995" y1="4986" x2="53032" y2="6648"/>
                        <a14:foregroundMark x1="53032" y1="6648" x2="76219" y2="72576"/>
                        <a14:foregroundMark x1="76219" y1="72576" x2="80262" y2="99169"/>
                        <a14:foregroundMark x1="17955" y1="96953" x2="9275" y2="81994"/>
                        <a14:foregroundMark x1="9275" y1="81994" x2="2735" y2="52355"/>
                        <a14:foregroundMark x1="2735" y1="52355" x2="1070" y2="31025"/>
                        <a14:foregroundMark x1="1070" y1="31025" x2="10464" y2="26870"/>
                        <a14:foregroundMark x1="10464" y1="26870" x2="42331" y2="52078"/>
                        <a14:foregroundMark x1="42331" y1="52078" x2="39477" y2="76177"/>
                        <a14:foregroundMark x1="39477" y1="76177" x2="26397" y2="85042"/>
                        <a14:foregroundMark x1="26397" y1="85042" x2="19382" y2="96122"/>
                        <a14:foregroundMark x1="19382" y1="96122" x2="17241" y2="96953"/>
                        <a14:backgroundMark x1="92866" y1="55679" x2="84304" y2="88643"/>
                        <a14:backgroundMark x1="84304" y1="88643" x2="92390" y2="98615"/>
                        <a14:backgroundMark x1="92390" y1="98615" x2="93103" y2="56233"/>
                        <a14:backgroundMark x1="91201" y1="74238" x2="89774" y2="95014"/>
                        <a14:backgroundMark x1="94055" y1="66482" x2="93103" y2="83380"/>
                        <a14:backgroundMark x1="93103" y1="83380" x2="93103" y2="83380"/>
                        <a14:backgroundMark x1="95006" y1="62881" x2="94411" y2="90582"/>
                        <a14:backgroundMark x1="95244" y1="60111" x2="94174" y2="81994"/>
                        <a14:backgroundMark x1="94174" y1="81994" x2="95719" y2="59834"/>
                        <a14:backgroundMark x1="95719" y1="59834" x2="94649" y2="68698"/>
                        <a14:backgroundMark x1="94887" y1="56233" x2="93460" y2="64820"/>
                        <a14:backgroundMark x1="92747" y1="62604" x2="95482" y2="56510"/>
                        <a14:backgroundMark x1="92866" y1="58449" x2="96076" y2="52909"/>
                        <a14:backgroundMark x1="93341" y1="58726" x2="95838" y2="50693"/>
                        <a14:backgroundMark x1="93341" y1="57618" x2="97622" y2="48476"/>
                        <a14:backgroundMark x1="93460" y1="56510" x2="95838" y2="46537"/>
                        <a14:backgroundMark x1="94055" y1="57064" x2="96908" y2="41828"/>
                        <a14:backgroundMark x1="96908" y1="41828" x2="97027" y2="41551"/>
                        <a14:backgroundMark x1="94055" y1="56233" x2="96433" y2="42659"/>
                        <a14:backgroundMark x1="94649" y1="71191" x2="97146" y2="42105"/>
                        <a14:backgroundMark x1="94293" y1="75623" x2="96195" y2="44875"/>
                        <a14:backgroundMark x1="95006" y1="77839" x2="97741" y2="48476"/>
                        <a14:backgroundMark x1="94293" y1="85042" x2="95244" y2="67313"/>
                        <a14:backgroundMark x1="95244" y1="67313" x2="95482" y2="66205"/>
                        <a14:backgroundMark x1="93103" y1="95014" x2="93936" y2="74792"/>
                        <a14:backgroundMark x1="92509" y1="95845" x2="95244" y2="70083"/>
                        <a14:backgroundMark x1="93936" y1="95845" x2="96790" y2="74238"/>
                        <a14:backgroundMark x1="96195" y1="96399" x2="97741" y2="77562"/>
                        <a14:backgroundMark x1="97741" y1="77562" x2="97979" y2="77008"/>
                        <a14:backgroundMark x1="96433" y1="98615" x2="96552" y2="79224"/>
                        <a14:backgroundMark x1="97146" y1="80886" x2="94649" y2="98061"/>
                        <a14:backgroundMark x1="94649" y1="98061" x2="94649" y2="98061"/>
                        <a14:backgroundMark x1="98098" y1="77008" x2="94649" y2="99169"/>
                        <a14:backgroundMark x1="96433" y1="93629" x2="95600" y2="98615"/>
                        <a14:backgroundMark x1="95006" y1="86981" x2="92509" y2="97784"/>
                        <a14:backgroundMark x1="92747" y1="90028" x2="90963" y2="99169"/>
                        <a14:backgroundMark x1="83591" y1="90028" x2="82402" y2="99446"/>
                        <a14:backgroundMark x1="84185" y1="88643" x2="82878" y2="95845"/>
                      </a14:backgroundRemoval>
                    </a14:imgEffect>
                  </a14:imgLayer>
                </a14:imgProps>
              </a:ext>
            </a:extLst>
          </a:blip>
          <a:srcRect r="6169"/>
          <a:stretch/>
        </p:blipFill>
        <p:spPr>
          <a:xfrm>
            <a:off x="5877063" y="297801"/>
            <a:ext cx="6314937" cy="2888919"/>
          </a:xfrm>
          <a:prstGeom prst="rect">
            <a:avLst/>
          </a:prstGeom>
        </p:spPr>
      </p:pic>
      <p:pic>
        <p:nvPicPr>
          <p:cNvPr id="6" name="Picture 1" descr="page20image32863584">
            <a:extLst>
              <a:ext uri="{FF2B5EF4-FFF2-40B4-BE49-F238E27FC236}">
                <a16:creationId xmlns:a16="http://schemas.microsoft.com/office/drawing/2014/main" id="{548D493F-8F19-1845-8FA8-7FC777544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6" y="619597"/>
            <a:ext cx="6016674" cy="443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40EB157-CBFC-674B-A1F8-207CB26E7918}"/>
              </a:ext>
            </a:extLst>
          </p:cNvPr>
          <p:cNvSpPr/>
          <p:nvPr/>
        </p:nvSpPr>
        <p:spPr>
          <a:xfrm>
            <a:off x="7105427" y="3898774"/>
            <a:ext cx="427341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you use the map to think about what it would have been like to be a pearl diver like Jacques Francis?</a:t>
            </a:r>
          </a:p>
          <a:p>
            <a:pPr algn="ctr"/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98ADF63-4DDD-6D43-A621-CC57EABF3080}"/>
              </a:ext>
            </a:extLst>
          </p:cNvPr>
          <p:cNvSpPr/>
          <p:nvPr/>
        </p:nvSpPr>
        <p:spPr>
          <a:xfrm>
            <a:off x="79326" y="4976518"/>
            <a:ext cx="59139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Canav</a:t>
            </a:r>
            <a:r>
              <a:rPr lang="en-GB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Pour </a:t>
            </a:r>
            <a:r>
              <a:rPr lang="en-GB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Pecher</a:t>
            </a:r>
            <a:r>
              <a:rPr lang="en-GB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Les Perles (Canoe for Pearl-Fishing) 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2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Histoire</a:t>
            </a: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naturelle des </a:t>
            </a:r>
            <a:r>
              <a:rPr lang="en-GB" sz="12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Indes</a:t>
            </a: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manuscript, ca. 1586., fol. 59 recto. ca. 1586. The Morgan Library &amp; Museum. MA 3900. Bequest of Clara S. Peck, 1983.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528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4" y="1215640"/>
            <a:ext cx="42466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Detail from the Westminster Tournament Roll (1511) </a:t>
            </a:r>
            <a:endParaRPr lang="en-GB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College of Arms MS Westminster Tournament Roll. </a:t>
            </a:r>
            <a:endParaRPr lang="en-GB" sz="14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Reproduced by permission of the Kings, Heralds and Pursuivants of Arms.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689766"/>
            <a:ext cx="3039762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John </a:t>
            </a:r>
            <a:r>
              <a:rPr lang="en-GB" sz="3600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Blanke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266" name="Picture 2" descr="page15image21685664">
            <a:extLst>
              <a:ext uri="{FF2B5EF4-FFF2-40B4-BE49-F238E27FC236}">
                <a16:creationId xmlns:a16="http://schemas.microsoft.com/office/drawing/2014/main" id="{9DD47E83-2DA5-654A-B189-0C66032C8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921" y="-1"/>
            <a:ext cx="4058122" cy="620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66067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Portrait of Henry VII </a:t>
            </a:r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Studio of Hans Holbein (</a:t>
            </a:r>
            <a:r>
              <a:rPr lang="en-GB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</a:t>
            </a:r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1505)</a:t>
            </a:r>
            <a:b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London, Caird collection: BHC2762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 Henry VII </a:t>
            </a:r>
          </a:p>
        </p:txBody>
      </p:sp>
      <p:pic>
        <p:nvPicPr>
          <p:cNvPr id="6145" name="Picture 1" descr="page14image29556144">
            <a:extLst>
              <a:ext uri="{FF2B5EF4-FFF2-40B4-BE49-F238E27FC236}">
                <a16:creationId xmlns:a16="http://schemas.microsoft.com/office/drawing/2014/main" id="{E2BD6D95-4E71-C94B-8418-B65BD73B1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95" y="0"/>
            <a:ext cx="5092700" cy="613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366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Model of the </a:t>
            </a:r>
            <a:r>
              <a:rPr lang="en-GB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Mary Rose</a:t>
            </a:r>
            <a:r>
              <a:rPr lang="en-GB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1509; a 60 gun warship</a:t>
            </a:r>
          </a:p>
          <a:p>
            <a:r>
              <a:rPr lang="en-GB" sz="11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National Maritime Museum, Greenwich, London: SLR3012 </a:t>
            </a:r>
            <a:endParaRPr lang="en-GB" sz="1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477078"/>
            <a:ext cx="3832476" cy="9417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Model of the Mary Rose</a:t>
            </a:r>
            <a:endParaRPr lang="en-GB" sz="3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5361" name="Picture 1" descr="page19image24424928">
            <a:extLst>
              <a:ext uri="{FF2B5EF4-FFF2-40B4-BE49-F238E27FC236}">
                <a16:creationId xmlns:a16="http://schemas.microsoft.com/office/drawing/2014/main" id="{FFB17D41-7DC1-1044-A9B2-5DAFB2C3F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7945395" cy="613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975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5" y="1418813"/>
            <a:ext cx="417295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Canav</a:t>
            </a:r>
            <a:r>
              <a:rPr lang="en-GB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Pour </a:t>
            </a:r>
            <a:r>
              <a:rPr lang="en-GB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Pecher</a:t>
            </a:r>
            <a:r>
              <a:rPr lang="en-GB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Les Perles (Canoe for Pearl-Fishing), </a:t>
            </a:r>
            <a:endParaRPr lang="en-GB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12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Histoire</a:t>
            </a: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naturelle des </a:t>
            </a:r>
            <a:r>
              <a:rPr lang="en-GB" sz="1200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Indes</a:t>
            </a:r>
            <a:r>
              <a:rPr lang="en-GB" sz="12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manuscript, ca. 1586., fol. 59 recto. ca. 1586. The Morgan Library &amp; Museum. MA 3900. Bequest of Clara S. Peck, 1983.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5" y="785948"/>
            <a:ext cx="3632886" cy="72904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Jacques Francis </a:t>
            </a:r>
          </a:p>
        </p:txBody>
      </p:sp>
      <p:pic>
        <p:nvPicPr>
          <p:cNvPr id="7169" name="Picture 1" descr="page20image32863584">
            <a:extLst>
              <a:ext uri="{FF2B5EF4-FFF2-40B4-BE49-F238E27FC236}">
                <a16:creationId xmlns:a16="http://schemas.microsoft.com/office/drawing/2014/main" id="{F5E89894-B9C5-9143-B68A-A2B2FDEDD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7" y="252018"/>
            <a:ext cx="7898618" cy="582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11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B8C76EF-86F8-9245-A1FF-8EE9A3C59A7B}"/>
              </a:ext>
            </a:extLst>
          </p:cNvPr>
          <p:cNvSpPr/>
          <p:nvPr/>
        </p:nvSpPr>
        <p:spPr>
          <a:xfrm>
            <a:off x="7945393" y="1788145"/>
            <a:ext cx="41729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Illustration by Shaun Campbell, 2021 </a:t>
            </a:r>
            <a:endParaRPr lang="en-GB" sz="2800" dirty="0">
              <a:effectLst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B2773BF-0904-574E-BC5E-185EBAB8CB51}"/>
              </a:ext>
            </a:extLst>
          </p:cNvPr>
          <p:cNvSpPr txBox="1">
            <a:spLocks/>
          </p:cNvSpPr>
          <p:nvPr/>
        </p:nvSpPr>
        <p:spPr>
          <a:xfrm>
            <a:off x="7945394" y="785948"/>
            <a:ext cx="4246605" cy="13715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 err="1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Cattelena</a:t>
            </a:r>
            <a:r>
              <a:rPr lang="en-GB" sz="3600" b="1" dirty="0">
                <a:solidFill>
                  <a:srgbClr val="33A34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Almondsbury </a:t>
            </a:r>
          </a:p>
        </p:txBody>
      </p:sp>
      <p:pic>
        <p:nvPicPr>
          <p:cNvPr id="11265" name="Picture 1" descr="page30image33336704">
            <a:extLst>
              <a:ext uri="{FF2B5EF4-FFF2-40B4-BE49-F238E27FC236}">
                <a16:creationId xmlns:a16="http://schemas.microsoft.com/office/drawing/2014/main" id="{D85BDBB8-F774-F345-8245-A50543E7E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995" y="242752"/>
            <a:ext cx="47244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639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287</Words>
  <Application>Microsoft Macintosh PowerPoint</Application>
  <PresentationFormat>Widescreen</PresentationFormat>
  <Paragraphs>35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Tahoma</vt:lpstr>
      <vt:lpstr>Office Theme</vt:lpstr>
      <vt:lpstr>Black Tudors and the sea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9</cp:revision>
  <dcterms:created xsi:type="dcterms:W3CDTF">2021-12-14T11:16:50Z</dcterms:created>
  <dcterms:modified xsi:type="dcterms:W3CDTF">2022-01-05T13:32:38Z</dcterms:modified>
</cp:coreProperties>
</file>